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6" r:id="rId4"/>
    <p:sldId id="271" r:id="rId5"/>
    <p:sldId id="274" r:id="rId6"/>
    <p:sldId id="270" r:id="rId7"/>
    <p:sldId id="275" r:id="rId8"/>
    <p:sldId id="276" r:id="rId9"/>
    <p:sldId id="260" r:id="rId10"/>
    <p:sldId id="264" r:id="rId11"/>
    <p:sldId id="2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E8DE2-9ACA-41D1-8FC8-A0DF4E3CE5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03832-646A-448A-BE19-CDF2FA052C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Provide a definition of a firm that is (1) manageable (tractable) based on the Marshallian principles of (</a:t>
          </a:r>
          <a:r>
            <a:rPr lang="en-US" sz="1600" dirty="0" err="1"/>
            <a:t>i</a:t>
          </a:r>
          <a:r>
            <a:rPr lang="en-US" sz="1600" dirty="0"/>
            <a:t>) “at the margin” and               (ii) substitution, and (2) realistic (real world).</a:t>
          </a:r>
        </a:p>
      </dgm:t>
    </dgm:pt>
    <dgm:pt modelId="{22D82AD7-A62C-4BC4-9DF3-4B27EBE4B610}" type="parTrans" cxnId="{3CA7D3DD-D899-479F-AD31-DCEF09C2E75D}">
      <dgm:prSet/>
      <dgm:spPr/>
      <dgm:t>
        <a:bodyPr/>
        <a:lstStyle/>
        <a:p>
          <a:endParaRPr lang="en-US"/>
        </a:p>
      </dgm:t>
    </dgm:pt>
    <dgm:pt modelId="{9D28308B-FEA5-451C-9AB2-3C0F47AC388F}" type="sibTrans" cxnId="{3CA7D3DD-D899-479F-AD31-DCEF09C2E75D}">
      <dgm:prSet/>
      <dgm:spPr/>
      <dgm:t>
        <a:bodyPr/>
        <a:lstStyle/>
        <a:p>
          <a:endParaRPr lang="en-US"/>
        </a:p>
      </dgm:t>
    </dgm:pt>
    <dgm:pt modelId="{965749EC-4B38-4112-80F9-244C578286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To bridge a gap between the assumptions about two resource allocation mechanisms in economic theory</a:t>
          </a:r>
        </a:p>
      </dgm:t>
    </dgm:pt>
    <dgm:pt modelId="{5861E3D0-8D82-4D5C-AB62-504C60C45AFC}" type="parTrans" cxnId="{0D63F621-8122-429B-9395-F238C7DFA356}">
      <dgm:prSet/>
      <dgm:spPr/>
      <dgm:t>
        <a:bodyPr/>
        <a:lstStyle/>
        <a:p>
          <a:endParaRPr lang="en-US"/>
        </a:p>
      </dgm:t>
    </dgm:pt>
    <dgm:pt modelId="{D3133BD3-34E0-4D4D-94B4-20E94D85255E}" type="sibTrans" cxnId="{0D63F621-8122-429B-9395-F238C7DFA356}">
      <dgm:prSet/>
      <dgm:spPr/>
      <dgm:t>
        <a:bodyPr/>
        <a:lstStyle/>
        <a:p>
          <a:endParaRPr lang="en-US"/>
        </a:p>
      </dgm:t>
    </dgm:pt>
    <dgm:pt modelId="{46BC7443-FEC8-455F-AC6B-2972FABFAAC1}" type="pres">
      <dgm:prSet presAssocID="{E20E8DE2-9ACA-41D1-8FC8-A0DF4E3CE545}" presName="root" presStyleCnt="0">
        <dgm:presLayoutVars>
          <dgm:dir/>
          <dgm:resizeHandles val="exact"/>
        </dgm:presLayoutVars>
      </dgm:prSet>
      <dgm:spPr/>
    </dgm:pt>
    <dgm:pt modelId="{60B522E7-A689-4836-9A6F-B387BD1ECA2B}" type="pres">
      <dgm:prSet presAssocID="{57A03832-646A-448A-BE19-CDF2FA052CE0}" presName="compNode" presStyleCnt="0"/>
      <dgm:spPr/>
    </dgm:pt>
    <dgm:pt modelId="{EDB03A93-7D19-428B-BE94-F659AA072546}" type="pres">
      <dgm:prSet presAssocID="{57A03832-646A-448A-BE19-CDF2FA052CE0}" presName="bgRect" presStyleLbl="bgShp" presStyleIdx="0" presStyleCnt="2"/>
      <dgm:spPr/>
    </dgm:pt>
    <dgm:pt modelId="{F1EAAF32-4F7A-484B-99B3-AD5CBC9AF455}" type="pres">
      <dgm:prSet presAssocID="{57A03832-646A-448A-BE19-CDF2FA052C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4B67900-C2EB-4AAC-B2A9-ED8B13E7EFD3}" type="pres">
      <dgm:prSet presAssocID="{57A03832-646A-448A-BE19-CDF2FA052CE0}" presName="spaceRect" presStyleCnt="0"/>
      <dgm:spPr/>
    </dgm:pt>
    <dgm:pt modelId="{1E4C253C-7FC4-467B-86B0-8F501202FDA3}" type="pres">
      <dgm:prSet presAssocID="{57A03832-646A-448A-BE19-CDF2FA052CE0}" presName="parTx" presStyleLbl="revTx" presStyleIdx="0" presStyleCnt="2">
        <dgm:presLayoutVars>
          <dgm:chMax val="0"/>
          <dgm:chPref val="0"/>
        </dgm:presLayoutVars>
      </dgm:prSet>
      <dgm:spPr/>
    </dgm:pt>
    <dgm:pt modelId="{259CB6AE-D158-4106-B85E-4897A6103B4E}" type="pres">
      <dgm:prSet presAssocID="{9D28308B-FEA5-451C-9AB2-3C0F47AC388F}" presName="sibTrans" presStyleCnt="0"/>
      <dgm:spPr/>
    </dgm:pt>
    <dgm:pt modelId="{E8031997-3BAB-460D-87EB-666645857DD8}" type="pres">
      <dgm:prSet presAssocID="{965749EC-4B38-4112-80F9-244C578286B6}" presName="compNode" presStyleCnt="0"/>
      <dgm:spPr/>
    </dgm:pt>
    <dgm:pt modelId="{18A5124B-C504-4940-9DE5-3949611C60FD}" type="pres">
      <dgm:prSet presAssocID="{965749EC-4B38-4112-80F9-244C578286B6}" presName="bgRect" presStyleLbl="bgShp" presStyleIdx="1" presStyleCnt="2"/>
      <dgm:spPr/>
    </dgm:pt>
    <dgm:pt modelId="{EF5D3A05-3E0A-44C2-AE8B-85F4861AF943}" type="pres">
      <dgm:prSet presAssocID="{965749EC-4B38-4112-80F9-244C578286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ED76F14-B5F2-4ABA-AD57-09BA5A99FADD}" type="pres">
      <dgm:prSet presAssocID="{965749EC-4B38-4112-80F9-244C578286B6}" presName="spaceRect" presStyleCnt="0"/>
      <dgm:spPr/>
    </dgm:pt>
    <dgm:pt modelId="{AC30383D-F0FB-4F2D-8DA8-747B6E57EE10}" type="pres">
      <dgm:prSet presAssocID="{965749EC-4B38-4112-80F9-244C578286B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6C8D50B-3C73-4F5E-8AA8-B695BC5C165B}" type="presOf" srcId="{965749EC-4B38-4112-80F9-244C578286B6}" destId="{AC30383D-F0FB-4F2D-8DA8-747B6E57EE10}" srcOrd="0" destOrd="0" presId="urn:microsoft.com/office/officeart/2018/2/layout/IconVerticalSolidList"/>
    <dgm:cxn modelId="{0D63F621-8122-429B-9395-F238C7DFA356}" srcId="{E20E8DE2-9ACA-41D1-8FC8-A0DF4E3CE545}" destId="{965749EC-4B38-4112-80F9-244C578286B6}" srcOrd="1" destOrd="0" parTransId="{5861E3D0-8D82-4D5C-AB62-504C60C45AFC}" sibTransId="{D3133BD3-34E0-4D4D-94B4-20E94D85255E}"/>
    <dgm:cxn modelId="{3CA7D3DD-D899-479F-AD31-DCEF09C2E75D}" srcId="{E20E8DE2-9ACA-41D1-8FC8-A0DF4E3CE545}" destId="{57A03832-646A-448A-BE19-CDF2FA052CE0}" srcOrd="0" destOrd="0" parTransId="{22D82AD7-A62C-4BC4-9DF3-4B27EBE4B610}" sibTransId="{9D28308B-FEA5-451C-9AB2-3C0F47AC388F}"/>
    <dgm:cxn modelId="{0A299DE0-2B3C-4E65-8D48-78D97DE0DF8E}" type="presOf" srcId="{57A03832-646A-448A-BE19-CDF2FA052CE0}" destId="{1E4C253C-7FC4-467B-86B0-8F501202FDA3}" srcOrd="0" destOrd="0" presId="urn:microsoft.com/office/officeart/2018/2/layout/IconVerticalSolidList"/>
    <dgm:cxn modelId="{6C7B54F6-AECC-45C3-A4CF-13721B4C6185}" type="presOf" srcId="{E20E8DE2-9ACA-41D1-8FC8-A0DF4E3CE545}" destId="{46BC7443-FEC8-455F-AC6B-2972FABFAAC1}" srcOrd="0" destOrd="0" presId="urn:microsoft.com/office/officeart/2018/2/layout/IconVerticalSolidList"/>
    <dgm:cxn modelId="{31CAFBCF-F229-4BEB-99D5-5B2DA935D1B7}" type="presParOf" srcId="{46BC7443-FEC8-455F-AC6B-2972FABFAAC1}" destId="{60B522E7-A689-4836-9A6F-B387BD1ECA2B}" srcOrd="0" destOrd="0" presId="urn:microsoft.com/office/officeart/2018/2/layout/IconVerticalSolidList"/>
    <dgm:cxn modelId="{21BB6285-5BBE-4D19-AD7D-40FAA9280482}" type="presParOf" srcId="{60B522E7-A689-4836-9A6F-B387BD1ECA2B}" destId="{EDB03A93-7D19-428B-BE94-F659AA072546}" srcOrd="0" destOrd="0" presId="urn:microsoft.com/office/officeart/2018/2/layout/IconVerticalSolidList"/>
    <dgm:cxn modelId="{D2DF2725-E5E0-494F-A2A4-0B35129B2E9E}" type="presParOf" srcId="{60B522E7-A689-4836-9A6F-B387BD1ECA2B}" destId="{F1EAAF32-4F7A-484B-99B3-AD5CBC9AF455}" srcOrd="1" destOrd="0" presId="urn:microsoft.com/office/officeart/2018/2/layout/IconVerticalSolidList"/>
    <dgm:cxn modelId="{8402582D-F1B2-46A8-AB52-9B3A95B68032}" type="presParOf" srcId="{60B522E7-A689-4836-9A6F-B387BD1ECA2B}" destId="{D4B67900-C2EB-4AAC-B2A9-ED8B13E7EFD3}" srcOrd="2" destOrd="0" presId="urn:microsoft.com/office/officeart/2018/2/layout/IconVerticalSolidList"/>
    <dgm:cxn modelId="{50A9F2F3-14A1-4D7A-8D42-9D4855F5B855}" type="presParOf" srcId="{60B522E7-A689-4836-9A6F-B387BD1ECA2B}" destId="{1E4C253C-7FC4-467B-86B0-8F501202FDA3}" srcOrd="3" destOrd="0" presId="urn:microsoft.com/office/officeart/2018/2/layout/IconVerticalSolidList"/>
    <dgm:cxn modelId="{B2CA16EB-6284-4CE1-BFB3-611A7A6FF013}" type="presParOf" srcId="{46BC7443-FEC8-455F-AC6B-2972FABFAAC1}" destId="{259CB6AE-D158-4106-B85E-4897A6103B4E}" srcOrd="1" destOrd="0" presId="urn:microsoft.com/office/officeart/2018/2/layout/IconVerticalSolidList"/>
    <dgm:cxn modelId="{3E69BC7D-13F8-4DB3-9830-97456871CA91}" type="presParOf" srcId="{46BC7443-FEC8-455F-AC6B-2972FABFAAC1}" destId="{E8031997-3BAB-460D-87EB-666645857DD8}" srcOrd="2" destOrd="0" presId="urn:microsoft.com/office/officeart/2018/2/layout/IconVerticalSolidList"/>
    <dgm:cxn modelId="{C7831D48-333B-4CD1-8444-0300D60B9803}" type="presParOf" srcId="{E8031997-3BAB-460D-87EB-666645857DD8}" destId="{18A5124B-C504-4940-9DE5-3949611C60FD}" srcOrd="0" destOrd="0" presId="urn:microsoft.com/office/officeart/2018/2/layout/IconVerticalSolidList"/>
    <dgm:cxn modelId="{A74BCDD5-3962-45EA-9053-1C9FDD676A9D}" type="presParOf" srcId="{E8031997-3BAB-460D-87EB-666645857DD8}" destId="{EF5D3A05-3E0A-44C2-AE8B-85F4861AF943}" srcOrd="1" destOrd="0" presId="urn:microsoft.com/office/officeart/2018/2/layout/IconVerticalSolidList"/>
    <dgm:cxn modelId="{36F6847D-1474-47AF-A048-274405E1BF65}" type="presParOf" srcId="{E8031997-3BAB-460D-87EB-666645857DD8}" destId="{DED76F14-B5F2-4ABA-AD57-09BA5A99FADD}" srcOrd="2" destOrd="0" presId="urn:microsoft.com/office/officeart/2018/2/layout/IconVerticalSolidList"/>
    <dgm:cxn modelId="{60F0F32D-78C7-45C8-AE1C-2F94E40BDA49}" type="presParOf" srcId="{E8031997-3BAB-460D-87EB-666645857DD8}" destId="{AC30383D-F0FB-4F2D-8DA8-747B6E57EE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3A93-7D19-428B-BE94-F659AA072546}">
      <dsp:nvSpPr>
        <dsp:cNvPr id="0" name=""/>
        <dsp:cNvSpPr/>
      </dsp:nvSpPr>
      <dsp:spPr>
        <a:xfrm>
          <a:off x="0" y="183228"/>
          <a:ext cx="7256094" cy="901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AAF32-4F7A-484B-99B3-AD5CBC9AF455}">
      <dsp:nvSpPr>
        <dsp:cNvPr id="0" name=""/>
        <dsp:cNvSpPr/>
      </dsp:nvSpPr>
      <dsp:spPr>
        <a:xfrm>
          <a:off x="272698" y="386061"/>
          <a:ext cx="495815" cy="495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C253C-7FC4-467B-86B0-8F501202FDA3}">
      <dsp:nvSpPr>
        <dsp:cNvPr id="0" name=""/>
        <dsp:cNvSpPr/>
      </dsp:nvSpPr>
      <dsp:spPr>
        <a:xfrm>
          <a:off x="1041213" y="183228"/>
          <a:ext cx="6214880" cy="90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7" tIns="95407" rIns="95407" bIns="954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 definition of a firm that is (1) manageable (tractable) based on the Marshallian principles of (</a:t>
          </a:r>
          <a:r>
            <a:rPr lang="en-US" sz="1600" kern="1200" dirty="0" err="1"/>
            <a:t>i</a:t>
          </a:r>
          <a:r>
            <a:rPr lang="en-US" sz="1600" kern="1200" dirty="0"/>
            <a:t>) “at the margin” and               (ii) substitution, and (2) realistic (real world).</a:t>
          </a:r>
        </a:p>
      </dsp:txBody>
      <dsp:txXfrm>
        <a:off x="1041213" y="183228"/>
        <a:ext cx="6214880" cy="901483"/>
      </dsp:txXfrm>
    </dsp:sp>
    <dsp:sp modelId="{18A5124B-C504-4940-9DE5-3949611C60FD}">
      <dsp:nvSpPr>
        <dsp:cNvPr id="0" name=""/>
        <dsp:cNvSpPr/>
      </dsp:nvSpPr>
      <dsp:spPr>
        <a:xfrm>
          <a:off x="0" y="1260610"/>
          <a:ext cx="7256094" cy="901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D3A05-3E0A-44C2-AE8B-85F4861AF943}">
      <dsp:nvSpPr>
        <dsp:cNvPr id="0" name=""/>
        <dsp:cNvSpPr/>
      </dsp:nvSpPr>
      <dsp:spPr>
        <a:xfrm>
          <a:off x="272698" y="1463444"/>
          <a:ext cx="495815" cy="495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0383D-F0FB-4F2D-8DA8-747B6E57EE10}">
      <dsp:nvSpPr>
        <dsp:cNvPr id="0" name=""/>
        <dsp:cNvSpPr/>
      </dsp:nvSpPr>
      <dsp:spPr>
        <a:xfrm>
          <a:off x="1041213" y="1260610"/>
          <a:ext cx="6214880" cy="90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7" tIns="95407" rIns="95407" bIns="954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bridge a gap between the assumptions about two resource allocation mechanisms in economic theory</a:t>
          </a:r>
        </a:p>
      </dsp:txBody>
      <dsp:txXfrm>
        <a:off x="1041213" y="1260610"/>
        <a:ext cx="6214880" cy="901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F7A2-ACE5-4EAA-A4A9-5418C39361FF}" type="datetimeFigureOut">
              <a:rPr lang="zh-CN" altLang="en-US" smtClean="0"/>
              <a:pPr/>
              <a:t>2024/1/19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6FF-A7CB-4F1C-9F9A-DB043AB425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650C-8429-4AE2-A268-963B40E0747A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0716-7298-4844-B654-47D39F6FE952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BF88-235D-40C5-87F5-6BD3BB7E3FA9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5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4FD-0425-4A97-BECB-80602CAA60A6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CE88-3850-4516-88C4-AB690A07ABA9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BC3-564B-4F29-8CDD-92852EDE1C78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0EAA-1CB2-472A-B16C-9AEFD3CA4A64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CDD-BF43-4C03-8208-6FA35BEA7849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EC34-3611-4105-B0AF-A067CEFB526B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5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361-C0DA-427A-9EC4-083BF37A7613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57F0-B76D-4E51-9CEA-2B2DF61454BE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CB65-75F2-43A9-93EA-39B4DCCFA329}" type="datetime1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29563" y="2636746"/>
            <a:ext cx="300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Coase 1937</a:t>
            </a:r>
            <a:endParaRPr lang="en-US" altLang="zh-CN" sz="2400" dirty="0">
              <a:solidFill>
                <a:schemeClr val="bg1"/>
              </a:solidFill>
              <a:latin typeface="Adobe Devanagari" panose="02040503050201020203" pitchFamily="18" charset="0"/>
              <a:ea typeface="张海山锐线体简" panose="02000000000000000000" pitchFamily="2" charset="-122"/>
              <a:cs typeface="Adobe Devanagari" panose="02040503050201020203" pitchFamily="18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997125" y="3429000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868" y="3426101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 flipH="1">
            <a:off x="7146756" y="1044119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257796" y="1017520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268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4894227" y="865217"/>
            <a:ext cx="26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+mn-ea"/>
              </a:rPr>
              <a:t>UIUC</a:t>
            </a:r>
            <a:r>
              <a:rPr lang="zh-TW" altLang="en-US" sz="1600" b="1" dirty="0">
                <a:latin typeface="+mn-ea"/>
              </a:rPr>
              <a:t> </a:t>
            </a:r>
            <a:r>
              <a:rPr lang="en-US" altLang="zh-TW" sz="1600" b="1" dirty="0">
                <a:latin typeface="+mn-ea"/>
              </a:rPr>
              <a:t>BA545_Spring 2024</a:t>
            </a:r>
            <a:endParaRPr lang="en-US" altLang="zh-CN" sz="1600" b="1" dirty="0">
              <a:latin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223430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123304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82364" y="2104935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 Nature of the Firm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60602" y="5467419"/>
            <a:ext cx="333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Professor Joseph T. Mahoney</a:t>
            </a:r>
          </a:p>
        </p:txBody>
      </p:sp>
      <p:pic>
        <p:nvPicPr>
          <p:cNvPr id="28" name="Picture 2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22" y="2143125"/>
            <a:ext cx="1714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557681" y="4781323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Ronald Harry Coase</a:t>
            </a:r>
          </a:p>
          <a:p>
            <a:pPr algn="ctr"/>
            <a:r>
              <a:rPr lang="en-US" altLang="zh-TW" dirty="0"/>
              <a:t>1910~2013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5" y="3007318"/>
            <a:ext cx="3863341" cy="20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6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01</a:t>
            </a:r>
          </a:p>
          <a:p>
            <a:pPr algn="ctr"/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· Why do firms exist ?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96100" y="1124497"/>
            <a:ext cx="4097933" cy="770969"/>
            <a:chOff x="4257796" y="584262"/>
            <a:chExt cx="3632495" cy="683403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/>
          <p:cNvSpPr txBox="1"/>
          <p:nvPr/>
        </p:nvSpPr>
        <p:spPr>
          <a:xfrm>
            <a:off x="6409241" y="1348432"/>
            <a:ext cx="22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206457" y="3738851"/>
            <a:ext cx="292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involved in leaving the transaction to the price mechanism (spot market)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586873" y="3213383"/>
            <a:ext cx="208868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Market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8684806" y="3188754"/>
            <a:ext cx="208868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Firm</a:t>
            </a:r>
            <a:endParaRPr lang="zh-TW" altLang="en-US" sz="2400" dirty="0"/>
          </a:p>
        </p:txBody>
      </p:sp>
      <p:cxnSp>
        <p:nvCxnSpPr>
          <p:cNvPr id="33" name="直線單箭頭接點 32"/>
          <p:cNvCxnSpPr>
            <a:stCxn id="31" idx="3"/>
            <a:endCxn id="32" idx="1"/>
          </p:cNvCxnSpPr>
          <p:nvPr/>
        </p:nvCxnSpPr>
        <p:spPr>
          <a:xfrm flipV="1">
            <a:off x="6675555" y="3419587"/>
            <a:ext cx="2009251" cy="2462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44"/>
          <p:cNvSpPr txBox="1"/>
          <p:nvPr/>
        </p:nvSpPr>
        <p:spPr>
          <a:xfrm>
            <a:off x="8478528" y="3747396"/>
            <a:ext cx="26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of organizing  within the firm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文本框 44"/>
          <p:cNvSpPr txBox="1"/>
          <p:nvPr/>
        </p:nvSpPr>
        <p:spPr>
          <a:xfrm>
            <a:off x="7356043" y="3538796"/>
            <a:ext cx="64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Vs.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82539" y="2203466"/>
            <a:ext cx="815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cost decision: Mechanisms of market or firm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44"/>
          <p:cNvSpPr txBox="1"/>
          <p:nvPr/>
        </p:nvSpPr>
        <p:spPr>
          <a:xfrm>
            <a:off x="8478528" y="4809225"/>
            <a:ext cx="26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of organizing in another firm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44">
            <a:extLst>
              <a:ext uri="{FF2B5EF4-FFF2-40B4-BE49-F238E27FC236}">
                <a16:creationId xmlns:a16="http://schemas.microsoft.com/office/drawing/2014/main" id="{0BC86D11-1B89-795F-3587-AE5459C61EF8}"/>
              </a:ext>
            </a:extLst>
          </p:cNvPr>
          <p:cNvSpPr txBox="1"/>
          <p:nvPr/>
        </p:nvSpPr>
        <p:spPr>
          <a:xfrm>
            <a:off x="4114663" y="5657352"/>
            <a:ext cx="777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using the market and the firm mechanisms and the need for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judgment under uncertainty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4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09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02</a:t>
            </a:r>
          </a:p>
          <a:p>
            <a:pPr marL="0" lvl="1" algn="ctr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· What determines the size of the firm?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96100" y="1124497"/>
            <a:ext cx="4097933" cy="770969"/>
            <a:chOff x="4257796" y="584262"/>
            <a:chExt cx="3632495" cy="683403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/>
          <p:cNvSpPr txBox="1"/>
          <p:nvPr/>
        </p:nvSpPr>
        <p:spPr>
          <a:xfrm>
            <a:off x="6409241" y="1348432"/>
            <a:ext cx="22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02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057864" y="2603184"/>
            <a:ext cx="7724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cost decision: The size of the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marketing costs (the cost of using price mechanism), and the cost of organizing of different entrepreneurs and then determine how many 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produced by each firm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organizing within the firm and on marketing cost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why firms get larger and smaller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1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7962" y="677247"/>
            <a:ext cx="5956075" cy="1120552"/>
            <a:chOff x="4257796" y="584262"/>
            <a:chExt cx="3632495" cy="683403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/>
        </p:nvSpPr>
        <p:spPr>
          <a:xfrm>
            <a:off x="4258869" y="1085061"/>
            <a:ext cx="34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Questions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469426" y="3286611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87004" y="2774221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· Why do firms exist?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469426" y="4091532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514517" y="3588989"/>
            <a:ext cx="746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· What determines the size of the firm?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469426" y="4896453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290812" y="4400855"/>
            <a:ext cx="85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cost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to explain phenomena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53345" y="5180150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2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 Semilight" panose="020B0502040204020203" pitchFamily="34" charset="-120"/>
                <a:cs typeface="Times New Roman" panose="02020603050405020304" pitchFamily="18" charset="0"/>
              </a:rPr>
              <a:t>Background and Assumptions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Malgun Gothic Semilight" panose="020B0502040204020203" pitchFamily="34" charset="-120"/>
              <a:cs typeface="Times New Roman" panose="02020603050405020304" pitchFamily="18" charset="0"/>
            </a:endParaRPr>
          </a:p>
          <a:p>
            <a:pPr algn="just"/>
            <a:endParaRPr lang="zh-CN" altLang="en-US" sz="2400" dirty="0">
              <a:solidFill>
                <a:prstClr val="black"/>
              </a:solidFill>
              <a:latin typeface="Malgun Gothic Semilight" panose="020B0502040204020203" pitchFamily="34" charset="-120"/>
              <a:ea typeface="Malgun Gothic Semilight" panose="020B0502040204020203" pitchFamily="34" charset="-120"/>
              <a:cs typeface="Malgun Gothic Semilight" panose="020B0502040204020203" pitchFamily="34" charset="-12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6623" y="917134"/>
            <a:ext cx="4879790" cy="633680"/>
            <a:chOff x="2878136" y="2776537"/>
            <a:chExt cx="4270382" cy="1217616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646879" y="1047310"/>
            <a:ext cx="316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379711" y="4071748"/>
            <a:ext cx="208868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Price Mechanism</a:t>
            </a:r>
          </a:p>
          <a:p>
            <a:pPr algn="ctr"/>
            <a:r>
              <a:rPr lang="en-US" altLang="zh-TW" dirty="0"/>
              <a:t>(relative price)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8552073" y="4071747"/>
            <a:ext cx="208868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Organizations</a:t>
            </a:r>
          </a:p>
          <a:p>
            <a:pPr algn="ctr"/>
            <a:r>
              <a:rPr lang="en-US" altLang="zh-TW" dirty="0"/>
              <a:t>(following orders)</a:t>
            </a:r>
            <a:endParaRPr lang="zh-TW" altLang="en-US" dirty="0"/>
          </a:p>
        </p:txBody>
      </p:sp>
      <p:cxnSp>
        <p:nvCxnSpPr>
          <p:cNvPr id="38" name="直線單箭頭接點 37"/>
          <p:cNvCxnSpPr>
            <a:stCxn id="31" idx="3"/>
            <a:endCxn id="34" idx="1"/>
          </p:cNvCxnSpPr>
          <p:nvPr/>
        </p:nvCxnSpPr>
        <p:spPr>
          <a:xfrm flipV="1">
            <a:off x="6468393" y="4394913"/>
            <a:ext cx="2083680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6850902" y="3910166"/>
            <a:ext cx="1318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00FF"/>
                </a:solidFill>
              </a:rPr>
              <a:t>Gap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55525A-F394-4CC8-90E7-42191001CA69}"/>
              </a:ext>
            </a:extLst>
          </p:cNvPr>
          <p:cNvSpPr txBox="1"/>
          <p:nvPr/>
        </p:nvSpPr>
        <p:spPr>
          <a:xfrm>
            <a:off x="6436185" y="5317920"/>
            <a:ext cx="555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Why does the firm exist?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線單箭頭接點 34">
            <a:extLst>
              <a:ext uri="{FF2B5EF4-FFF2-40B4-BE49-F238E27FC236}">
                <a16:creationId xmlns:a16="http://schemas.microsoft.com/office/drawing/2014/main" id="{0FE13E99-52A1-476C-A35C-44D712FC056C}"/>
              </a:ext>
            </a:extLst>
          </p:cNvPr>
          <p:cNvCxnSpPr>
            <a:cxnSpLocks/>
          </p:cNvCxnSpPr>
          <p:nvPr/>
        </p:nvCxnSpPr>
        <p:spPr>
          <a:xfrm>
            <a:off x="4824674" y="5548753"/>
            <a:ext cx="134975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文本框 32">
            <a:extLst>
              <a:ext uri="{FF2B5EF4-FFF2-40B4-BE49-F238E27FC236}">
                <a16:creationId xmlns:a16="http://schemas.microsoft.com/office/drawing/2014/main" id="{C1A6D5CF-82C7-208F-B5DA-C8FFF2DCF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541358"/>
              </p:ext>
            </p:extLst>
          </p:nvPr>
        </p:nvGraphicFramePr>
        <p:xfrm>
          <a:off x="4075044" y="1620622"/>
          <a:ext cx="7256094" cy="234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3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40331" y="3551096"/>
            <a:ext cx="3154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firms exist?</a:t>
            </a:r>
          </a:p>
          <a:p>
            <a:pPr algn="just"/>
            <a:endParaRPr lang="en-US" altLang="zh-CN" sz="20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75197" y="596707"/>
            <a:ext cx="40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substitution: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121382" y="1994350"/>
            <a:ext cx="772386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Supersession of the price mechanism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(A vertically integrated) firm is featured by the supersession of the price mechanism by the coordinating function of the entrepreneur.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Allocation of resources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Mechanism for resource allocation outside the firm differs from that within the firm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34" name="组合 29"/>
          <p:cNvGrpSpPr/>
          <p:nvPr/>
        </p:nvGrpSpPr>
        <p:grpSpPr>
          <a:xfrm>
            <a:off x="4716623" y="917134"/>
            <a:ext cx="4879790" cy="633680"/>
            <a:chOff x="2878136" y="2776537"/>
            <a:chExt cx="4270382" cy="1217616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5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53278" y="2932652"/>
            <a:ext cx="24345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firms exist ?</a:t>
            </a:r>
          </a:p>
          <a:p>
            <a:pPr algn="just"/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not the market?</a:t>
            </a:r>
          </a:p>
          <a:p>
            <a:pPr algn="just"/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97221" y="1685748"/>
            <a:ext cx="85966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Transaction costs of using the price mechanism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Costs of discovering the relevant prices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osts of negotiating and concluding a separate contract for each transaction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Costs of making long-term contracts due to the existence of uncertainty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  (The difficulty of forecasting)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Cost saving by using authority coordination: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Transfer pricing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Great reduction of contracts: The heart of within-firm contracts is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 that the contracts “agrees to obey the directions of an entrepreneur </a:t>
            </a: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certain limits.”</a:t>
            </a:r>
            <a:endParaRPr lang="en-US" altLang="zh-CN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Feasibility of long-term contracts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76730" y="774478"/>
            <a:ext cx="320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using the price mechanism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29"/>
          <p:cNvGrpSpPr/>
          <p:nvPr/>
        </p:nvGrpSpPr>
        <p:grpSpPr>
          <a:xfrm>
            <a:off x="4928135" y="1087655"/>
            <a:ext cx="4593659" cy="683937"/>
            <a:chOff x="2878136" y="2776537"/>
            <a:chExt cx="4270382" cy="1217616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7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01288" y="3059019"/>
            <a:ext cx="319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determines the size of the firm?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algun Gothic Semilight" panose="020B0502040204020203" pitchFamily="34" charset="-12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05597" y="920475"/>
            <a:ext cx="601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transactions are organized by entrepreneur</a:t>
            </a:r>
          </a:p>
        </p:txBody>
      </p:sp>
      <p:sp>
        <p:nvSpPr>
          <p:cNvPr id="2" name="五边形 1"/>
          <p:cNvSpPr/>
          <p:nvPr/>
        </p:nvSpPr>
        <p:spPr>
          <a:xfrm>
            <a:off x="3672042" y="1042266"/>
            <a:ext cx="1756158" cy="567890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latin typeface="+mj-ea"/>
                <a:ea typeface="+mj-ea"/>
              </a:rPr>
              <a:t>Larger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36544" y="1830614"/>
            <a:ext cx="571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abandons the organization of transactions</a:t>
            </a:r>
          </a:p>
        </p:txBody>
      </p:sp>
      <p:sp>
        <p:nvSpPr>
          <p:cNvPr id="34" name="五边形 33"/>
          <p:cNvSpPr/>
          <p:nvPr/>
        </p:nvSpPr>
        <p:spPr>
          <a:xfrm flipH="1">
            <a:off x="3539066" y="1921524"/>
            <a:ext cx="1889119" cy="567890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800" dirty="0">
                <a:latin typeface="+mj-ea"/>
                <a:ea typeface="+mj-ea"/>
              </a:rPr>
              <a:t>Smaller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71C38D-FABE-4C4F-9403-740D08C337AF}"/>
              </a:ext>
            </a:extLst>
          </p:cNvPr>
          <p:cNvSpPr txBox="1"/>
          <p:nvPr/>
        </p:nvSpPr>
        <p:spPr>
          <a:xfrm>
            <a:off x="4059680" y="2874043"/>
            <a:ext cx="741645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added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costs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question is “why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all production carried on by one big firm?”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C631B4-1F02-4F86-B9AE-709CCE9DA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8841" r="3140" b="6944"/>
          <a:stretch/>
        </p:blipFill>
        <p:spPr bwMode="auto">
          <a:xfrm>
            <a:off x="9760017" y="5029657"/>
            <a:ext cx="2431983" cy="17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7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05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89656" y="3271741"/>
            <a:ext cx="27291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determines the size of the firm?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06793" y="2019879"/>
            <a:ext cx="766171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Cost of using organizing/Constraints on firm size: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Decreasing returns to the entrepreneur function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Cost of organising &gt; marketing cost (transaction cost)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Efficiency loss of resource allocation (diminishing returns)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Waste of resources &gt; marketing cost (transaction cost)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Rising supply price of some production factors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Other advantage of small firms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ea typeface="SimSun" pitchFamily="2" charset="-122"/>
            </a:endParaRPr>
          </a:p>
        </p:txBody>
      </p:sp>
      <p:grpSp>
        <p:nvGrpSpPr>
          <p:cNvPr id="31" name="组合 29"/>
          <p:cNvGrpSpPr/>
          <p:nvPr/>
        </p:nvGrpSpPr>
        <p:grpSpPr>
          <a:xfrm>
            <a:off x="4716385" y="1232082"/>
            <a:ext cx="5553777" cy="539510"/>
            <a:chOff x="2878136" y="2776537"/>
            <a:chExt cx="4270382" cy="121761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049483" y="1232082"/>
            <a:ext cx="299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large firm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7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06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firm</a:t>
            </a:r>
          </a:p>
          <a:p>
            <a:pPr algn="just"/>
            <a:endParaRPr lang="en-US" altLang="zh-CN" sz="20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53681" y="2074959"/>
            <a:ext cx="7801274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Relative costs of organizing by two firms (A</a:t>
            </a: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A’s cost will be higher, so, only when A’s cost of organizing &lt; B’s cost (transaction cost)</a:t>
            </a:r>
          </a:p>
          <a:p>
            <a:pPr>
              <a:lnSpc>
                <a:spcPct val="150000"/>
              </a:lnSpc>
            </a:pPr>
            <a:endParaRPr lang="en-US" altLang="zh-CN" sz="36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31" name="组合 29"/>
          <p:cNvGrpSpPr/>
          <p:nvPr/>
        </p:nvGrpSpPr>
        <p:grpSpPr>
          <a:xfrm>
            <a:off x="3806793" y="1364064"/>
            <a:ext cx="8090032" cy="369027"/>
            <a:chOff x="2878136" y="2776537"/>
            <a:chExt cx="4270382" cy="121761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AutoShape 2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ãmonopoly company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449696" y="2708912"/>
            <a:ext cx="20886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(buyer)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8547629" y="2684283"/>
            <a:ext cx="208868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(seller)</a:t>
            </a:r>
            <a:endParaRPr lang="zh-TW" altLang="en-US" sz="2400" dirty="0"/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6538379" y="2939745"/>
            <a:ext cx="2009250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449697" y="3322977"/>
            <a:ext cx="618661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(take over all the process?)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54969" y="970478"/>
            <a:ext cx="4564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influences on firm size</a:t>
            </a:r>
            <a:r>
              <a:rPr lang="en-US" altLang="zh-TW" sz="2400" dirty="0"/>
              <a:t>: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78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07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70153" y="3116194"/>
            <a:ext cx="23270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firm</a:t>
            </a:r>
          </a:p>
          <a:p>
            <a:pPr algn="ctr"/>
            <a:endParaRPr lang="en-US" altLang="zh-CN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things being equal, therefore, a firm will tend to be </a:t>
            </a:r>
            <a:r>
              <a:rPr lang="en-US" altLang="zh-TW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31002" y="1769364"/>
            <a:ext cx="231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Cost of Organizing</a:t>
            </a: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the less the costs of organising and the slower these costs rise with an increase in the number of transactions organized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54948" y="1774149"/>
            <a:ext cx="24898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Entrepreneur efficient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the less likely the entrepreneur is to make mistakes and the smaller the increase in mistakes with an increase in the transactions organized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402994" y="1771592"/>
            <a:ext cx="2288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Cheaper factor</a:t>
            </a: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the greater the lowering (or the smaller the rise) in the supply price of factors of production to firms of larger size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61304" y="1769364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118068" y="1769364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4" b="28294"/>
          <a:stretch/>
        </p:blipFill>
        <p:spPr bwMode="auto">
          <a:xfrm>
            <a:off x="9736237" y="4861651"/>
            <a:ext cx="1621601" cy="48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4" b="28294"/>
          <a:stretch/>
        </p:blipFill>
        <p:spPr bwMode="auto">
          <a:xfrm>
            <a:off x="9736238" y="5347516"/>
            <a:ext cx="1621601" cy="48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4" b="28294"/>
          <a:stretch/>
        </p:blipFill>
        <p:spPr bwMode="auto">
          <a:xfrm>
            <a:off x="9736236" y="5745676"/>
            <a:ext cx="1621601" cy="48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09" y="4873670"/>
            <a:ext cx="1158781" cy="44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5323137"/>
            <a:ext cx="1158781" cy="44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2" y="5740100"/>
            <a:ext cx="1158781" cy="44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73" y="4852290"/>
            <a:ext cx="2564945" cy="13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01709E-9DE4-4A8D-BA91-40811B162EA8}"/>
              </a:ext>
            </a:extLst>
          </p:cNvPr>
          <p:cNvSpPr txBox="1"/>
          <p:nvPr/>
        </p:nvSpPr>
        <p:spPr>
          <a:xfrm>
            <a:off x="3566203" y="433950"/>
            <a:ext cx="5761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The role of innovation: communication and managerial technology will decrease the spatial distribution of the organized transactions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9F999E-43C4-4AF7-B410-2AF55CBD35BC}"/>
              </a:ext>
            </a:extLst>
          </p:cNvPr>
          <p:cNvCxnSpPr>
            <a:endCxn id="33" idx="0"/>
          </p:cNvCxnSpPr>
          <p:nvPr/>
        </p:nvCxnSpPr>
        <p:spPr>
          <a:xfrm flipH="1">
            <a:off x="4889784" y="1329630"/>
            <a:ext cx="1206216" cy="43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FB3DF4-1728-4984-9F4B-0E778F25C1F1}"/>
              </a:ext>
            </a:extLst>
          </p:cNvPr>
          <p:cNvCxnSpPr>
            <a:cxnSpLocks/>
          </p:cNvCxnSpPr>
          <p:nvPr/>
        </p:nvCxnSpPr>
        <p:spPr>
          <a:xfrm>
            <a:off x="6256373" y="1319691"/>
            <a:ext cx="1314618" cy="449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737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Malgun Gothic Semilight</vt:lpstr>
      <vt:lpstr>Meiryo</vt:lpstr>
      <vt:lpstr>微软雅黑</vt:lpstr>
      <vt:lpstr>宋体</vt:lpstr>
      <vt:lpstr>宋体</vt:lpstr>
      <vt:lpstr>Adobe Devanagari</vt:lpstr>
      <vt:lpstr>Arial</vt:lpstr>
      <vt:lpstr>Calibri</vt:lpstr>
      <vt:lpstr>Times New Roman</vt:lpstr>
      <vt:lpstr>Wingdings</vt:lpstr>
      <vt:lpstr>张海山锐线体简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Mahoney, Joseph T</cp:lastModifiedBy>
  <cp:revision>221</cp:revision>
  <dcterms:created xsi:type="dcterms:W3CDTF">2014-08-07T06:03:15Z</dcterms:created>
  <dcterms:modified xsi:type="dcterms:W3CDTF">2024-01-19T20:58:47Z</dcterms:modified>
</cp:coreProperties>
</file>